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社寺屋根保存会 公益社団法人" initials="" lastIdx="1" clrIdx="0">
    <p:extLst>
      <p:ext uri="{19B8F6BF-5375-455C-9EA6-DF929625EA0E}">
        <p15:presenceInfo xmlns:p15="http://schemas.microsoft.com/office/powerpoint/2012/main" userId="699c94427f5f21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ECFF"/>
    <a:srgbClr val="99CCFF"/>
    <a:srgbClr val="9999FF"/>
    <a:srgbClr val="CC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130" d="100"/>
          <a:sy n="130" d="100"/>
        </p:scale>
        <p:origin x="1848" y="-2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77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53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40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76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52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9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86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53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03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29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A833B-E09A-430C-948B-82B49FE94557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7B09-095C-496B-A50E-2067FC59B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26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info@shajiyane-japa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E4153B-1CF3-BA4F-4C12-D246ABA6DFC6}"/>
              </a:ext>
            </a:extLst>
          </p:cNvPr>
          <p:cNvSpPr txBox="1"/>
          <p:nvPr/>
        </p:nvSpPr>
        <p:spPr>
          <a:xfrm>
            <a:off x="1" y="0"/>
            <a:ext cx="6857999" cy="562890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D24641E-7965-5F29-03F4-86EA95C79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23914" r="27973" b="26411"/>
          <a:stretch/>
        </p:blipFill>
        <p:spPr>
          <a:xfrm>
            <a:off x="1204008" y="1495216"/>
            <a:ext cx="4449980" cy="2989986"/>
          </a:xfrm>
          <a:prstGeom prst="rect">
            <a:avLst/>
          </a:prstGeom>
        </p:spPr>
      </p:pic>
      <p:sp>
        <p:nvSpPr>
          <p:cNvPr id="3" name="テキスト ボックス 6">
            <a:extLst>
              <a:ext uri="{FF2B5EF4-FFF2-40B4-BE49-F238E27FC236}">
                <a16:creationId xmlns:a16="http://schemas.microsoft.com/office/drawing/2014/main" id="{9C6DDB37-4843-07F2-D2FE-EB82298531D8}"/>
              </a:ext>
            </a:extLst>
          </p:cNvPr>
          <p:cNvSpPr txBox="1"/>
          <p:nvPr/>
        </p:nvSpPr>
        <p:spPr>
          <a:xfrm>
            <a:off x="-1398320" y="898425"/>
            <a:ext cx="9654639" cy="169894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60365" tIns="7223" rIns="60365" bIns="722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631"/>
              </a:lnSpc>
            </a:pPr>
            <a:r>
              <a:rPr lang="ja-JP" altLang="en-US" sz="10000" b="1" kern="1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Times New Roman" panose="02020603050405020304" pitchFamily="18" charset="0"/>
              </a:rPr>
              <a:t>森</a:t>
            </a:r>
            <a:r>
              <a:rPr lang="ja-JP" altLang="en-US" sz="4000" b="1" kern="1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Times New Roman" panose="02020603050405020304" pitchFamily="18" charset="0"/>
              </a:rPr>
              <a:t>が支える日本の技術</a:t>
            </a:r>
            <a:endParaRPr lang="ja-JP" altLang="en-US" sz="4000" kern="100" dirty="0">
              <a:solidFill>
                <a:schemeClr val="accent2">
                  <a:lumMod val="50000"/>
                </a:schemeClr>
              </a:solidFill>
              <a:latin typeface="HG明朝B" panose="02020809000000000000" pitchFamily="17" charset="-128"/>
              <a:ea typeface="HG明朝B" panose="02020809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8902ACE-0847-7248-81E5-EFF8E71C6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01" y="315793"/>
            <a:ext cx="1008943" cy="3699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E80A2B6-0AD5-4782-4B5A-F4E5C4E7680D}"/>
              </a:ext>
            </a:extLst>
          </p:cNvPr>
          <p:cNvSpPr txBox="1">
            <a:spLocks/>
          </p:cNvSpPr>
          <p:nvPr/>
        </p:nvSpPr>
        <p:spPr>
          <a:xfrm>
            <a:off x="2591989" y="501240"/>
            <a:ext cx="3717109" cy="179489"/>
          </a:xfrm>
          <a:prstGeom prst="rect">
            <a:avLst/>
          </a:prstGeom>
        </p:spPr>
        <p:txBody>
          <a:bodyPr vert="horz" wrap="square" lIns="74295" tIns="37148" rIns="74295" bIns="37148" rtlCol="0" anchor="ctr">
            <a:noAutofit/>
          </a:bodyPr>
          <a:lstStyle/>
          <a:p>
            <a:pPr marL="148601" algn="ctr"/>
            <a:r>
              <a:rPr lang="ja-JP" altLang="en-US" sz="12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令和</a:t>
            </a:r>
            <a:r>
              <a:rPr lang="en-US" altLang="ja-JP" sz="12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6</a:t>
            </a:r>
            <a:r>
              <a:rPr lang="ja-JP" altLang="en-US" sz="12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年度</a:t>
            </a:r>
            <a:r>
              <a:rPr lang="ja-JP" altLang="en-US" sz="12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BIZ UDP明朝 Medium" panose="02020500000000000000" pitchFamily="18" charset="-128"/>
                <a:cs typeface="ＭＳ 明朝" panose="02020609040205080304" pitchFamily="17" charset="-128"/>
              </a:rPr>
              <a:t>　</a:t>
            </a:r>
            <a:r>
              <a:rPr lang="ja-JP" altLang="en-US" sz="12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BIZ UDP明朝 Medium" panose="02020500000000000000" pitchFamily="18" charset="-128"/>
                <a:cs typeface="江戸勘亭流Ｐ"/>
              </a:rPr>
              <a:t>ふるさと文化財の森</a:t>
            </a:r>
            <a:r>
              <a:rPr lang="ja-JP" altLang="en-US" sz="12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システム推進事業</a:t>
            </a:r>
            <a:endParaRPr lang="ja-JP" altLang="en-US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7" name="フローチャート: 端子 6">
            <a:extLst>
              <a:ext uri="{FF2B5EF4-FFF2-40B4-BE49-F238E27FC236}">
                <a16:creationId xmlns:a16="http://schemas.microsoft.com/office/drawing/2014/main" id="{4FF7A6BB-5BD0-89E1-4D5A-8F8001058776}"/>
              </a:ext>
            </a:extLst>
          </p:cNvPr>
          <p:cNvSpPr/>
          <p:nvPr/>
        </p:nvSpPr>
        <p:spPr>
          <a:xfrm>
            <a:off x="4378135" y="1495216"/>
            <a:ext cx="2249110" cy="454189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25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2024</a:t>
            </a:r>
            <a:r>
              <a:rPr kumimoji="1" lang="ja-JP" altLang="en-US" sz="1625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公開セミナー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90E128-9548-78E2-1B42-F85D2528E283}"/>
              </a:ext>
            </a:extLst>
          </p:cNvPr>
          <p:cNvSpPr txBox="1"/>
          <p:nvPr/>
        </p:nvSpPr>
        <p:spPr>
          <a:xfrm>
            <a:off x="577652" y="1642090"/>
            <a:ext cx="553998" cy="37725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63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令和</a:t>
            </a:r>
            <a:r>
              <a:rPr kumimoji="1" lang="en-US" altLang="ja-JP" sz="1463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6</a:t>
            </a:r>
            <a:r>
              <a:rPr kumimoji="1" lang="ja-JP" altLang="en-US" sz="1463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年</a:t>
            </a:r>
            <a:r>
              <a:rPr kumimoji="1" lang="en-US" altLang="ja-JP" sz="2400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11</a:t>
            </a:r>
            <a:r>
              <a:rPr kumimoji="1" lang="ja-JP" altLang="en-US" sz="2400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月</a:t>
            </a:r>
            <a:r>
              <a:rPr kumimoji="1" lang="en-US" altLang="ja-JP" sz="2400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2</a:t>
            </a:r>
            <a:r>
              <a:rPr kumimoji="1" lang="ja-JP" altLang="en-US" sz="2400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日</a:t>
            </a:r>
            <a:r>
              <a:rPr kumimoji="1" lang="en-US" altLang="ja-JP" sz="2400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kumimoji="1" lang="ja-JP" altLang="en-US" sz="2400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土</a:t>
            </a:r>
            <a:r>
              <a:rPr kumimoji="1" lang="en-US" altLang="ja-JP" sz="2400" dirty="0">
                <a:solidFill>
                  <a:srgbClr val="FFFF6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kumimoji="1" lang="ja-JP" altLang="en-US" sz="2400" dirty="0">
              <a:solidFill>
                <a:srgbClr val="FFFF66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D0DE1C-964A-01A5-9833-1A6E9108E7B0}"/>
              </a:ext>
            </a:extLst>
          </p:cNvPr>
          <p:cNvSpPr txBox="1"/>
          <p:nvPr/>
        </p:nvSpPr>
        <p:spPr>
          <a:xfrm>
            <a:off x="-6" y="5228867"/>
            <a:ext cx="6858001" cy="327596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rgbClr val="0066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rgbClr val="0066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Times New Roman" panose="02020603050405020304" pitchFamily="18" charset="0"/>
              </a:rPr>
              <a:t>1.</a:t>
            </a:r>
            <a:r>
              <a:rPr lang="ja-JP" altLang="ja-JP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AR P宋朝体M"/>
                <a:cs typeface="Times New Roman" panose="02020603050405020304" pitchFamily="18" charset="0"/>
              </a:rPr>
              <a:t>文化財を支える技術の公開</a:t>
            </a:r>
            <a:r>
              <a:rPr lang="ja-JP" altLang="en-US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AR P宋朝体M"/>
                <a:cs typeface="Times New Roman" panose="02020603050405020304" pitchFamily="18" charset="0"/>
              </a:rPr>
              <a:t>　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11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月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2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日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(</a:t>
            </a:r>
            <a:r>
              <a:rPr lang="ja-JP" altLang="en-US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土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ＭＳ Ｐゴシック" panose="020B0600070205080204" pitchFamily="50" charset="-128"/>
              </a:rPr>
              <a:t>) 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：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30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～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16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：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00</a:t>
            </a:r>
            <a:r>
              <a:rPr lang="ja-JP" altLang="en-US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　</a:t>
            </a:r>
            <a:r>
              <a:rPr kumimoji="0" lang="ja-JP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※対象者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一般（外国人旅行者等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含む</a:t>
            </a:r>
            <a:r>
              <a:rPr kumimoji="0" lang="ja-JP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）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  </a:t>
            </a: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◆ 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伝統技術の実演（</a:t>
            </a:r>
            <a:r>
              <a:rPr lang="ja-JP" altLang="en-US" sz="1100" dirty="0">
                <a:latin typeface="AR P宋朝体M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杮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葺・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茅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葺・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杮板製作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）・竹釘打ち体験コーナー</a:t>
            </a:r>
            <a:r>
              <a:rPr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など</a:t>
            </a:r>
            <a:endParaRPr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indent="206390">
              <a:lnSpc>
                <a:spcPct val="115000"/>
              </a:lnSpc>
            </a:pP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「ユネスコ世界無形文化遺産登録　伝統建築工匠の技」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</a:t>
            </a:r>
            <a:endParaRPr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indent="206390">
              <a:lnSpc>
                <a:spcPct val="115000"/>
              </a:lnSpc>
            </a:pP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 </a:t>
            </a:r>
            <a:r>
              <a:rPr lang="ja-JP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会 場</a:t>
            </a:r>
            <a:r>
              <a:rPr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清水寺境内</a:t>
            </a:r>
            <a:endParaRPr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indent="206390">
              <a:lnSpc>
                <a:spcPct val="115000"/>
              </a:lnSpc>
            </a:pPr>
            <a:r>
              <a:rPr lang="ja-JP" altLang="ja-JP" sz="1100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◆</a:t>
            </a:r>
            <a:r>
              <a:rPr lang="en-US" altLang="ja-JP" sz="1100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パネル・道具展示（現場修理写真や道具・模型の展示）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indent="206390">
              <a:lnSpc>
                <a:spcPct val="115000"/>
              </a:lnSpc>
            </a:pP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 </a:t>
            </a:r>
            <a:r>
              <a:rPr lang="ja-JP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会 場</a:t>
            </a:r>
            <a:r>
              <a:rPr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京都市文化財建造物保存技術研修センター</a:t>
            </a:r>
            <a:endParaRPr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indent="206390">
              <a:lnSpc>
                <a:spcPct val="115000"/>
              </a:lnSpc>
            </a:pPr>
            <a:endParaRPr lang="ja-JP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ＭＳ Ｐゴシック" panose="020B0600070205080204" pitchFamily="50" charset="-128"/>
            </a:endParaRPr>
          </a:p>
          <a:p>
            <a:pPr algn="l"/>
            <a:r>
              <a:rPr lang="en-US" altLang="ja-JP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2.</a:t>
            </a:r>
            <a:r>
              <a:rPr lang="ja-JP" altLang="ja-JP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AR P宋朝体M"/>
                <a:cs typeface="ＭＳ Ｐゴシック" panose="020B0600070205080204" pitchFamily="50" charset="-128"/>
              </a:rPr>
              <a:t>文化財講座</a:t>
            </a:r>
            <a:r>
              <a:rPr lang="ja-JP" altLang="en-US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AR P宋朝体M"/>
                <a:cs typeface="Times New Roman" panose="02020603050405020304" pitchFamily="18" charset="0"/>
              </a:rPr>
              <a:t>　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AR P宋朝体M"/>
                <a:cs typeface="Times New Roman" panose="02020603050405020304" pitchFamily="18" charset="0"/>
              </a:rPr>
              <a:t>11</a:t>
            </a:r>
            <a:r>
              <a:rPr kumimoji="0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AR P宋朝体M"/>
                <a:cs typeface="Times New Roman" panose="02020603050405020304" pitchFamily="18" charset="0"/>
              </a:rPr>
              <a:t>月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AR P宋朝体M"/>
                <a:cs typeface="Times New Roman" panose="02020603050405020304" pitchFamily="18" charset="0"/>
              </a:rPr>
              <a:t>2</a:t>
            </a:r>
            <a:r>
              <a:rPr kumimoji="0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AR P宋朝体M"/>
                <a:cs typeface="Times New Roman" panose="02020603050405020304" pitchFamily="18" charset="0"/>
              </a:rPr>
              <a:t>日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(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土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AR P宋朝体M"/>
                <a:cs typeface="ＭＳ Ｐゴシック" panose="020B0600070205080204" pitchFamily="50" charset="-128"/>
              </a:rPr>
              <a:t>)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：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00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～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12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：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00</a:t>
            </a:r>
            <a:r>
              <a:rPr lang="ja-JP" altLang="en-US" sz="1400" b="1" dirty="0">
                <a:solidFill>
                  <a:prstClr val="black"/>
                </a:solidFill>
                <a:latin typeface="AR P宋朝体M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※対象者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 </a:t>
            </a:r>
            <a:r>
              <a:rPr kumimoji="0" lang="ja-JP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：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文化財修理に携わる者及び一般</a:t>
            </a:r>
            <a:endParaRPr lang="en-US" altLang="ja-JP" sz="800" b="1" dirty="0">
              <a:solidFill>
                <a:schemeClr val="accent2">
                  <a:lumMod val="75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AR P宋朝体M"/>
              <a:ea typeface="AR P宋朝体M"/>
              <a:cs typeface="Times New Roman" panose="02020603050405020304" pitchFamily="18" charset="0"/>
            </a:endParaRPr>
          </a:p>
          <a:p>
            <a:pPr algn="l"/>
            <a:r>
              <a:rPr lang="ja-JP" altLang="en-US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975" b="1" dirty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b="1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◆ 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「国有林による木の文化を継承する森林（もり）づくり」</a:t>
            </a:r>
            <a:endParaRPr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1100" b="1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 </a:t>
            </a:r>
            <a:r>
              <a:rPr lang="ja-JP" altLang="en-US" sz="9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講</a:t>
            </a:r>
            <a:r>
              <a:rPr lang="ja-JP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師 </a:t>
            </a:r>
            <a:r>
              <a:rPr lang="ja-JP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1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京都大阪森林管理事務所　　所長　　氏橋　亮介　氏</a:t>
            </a:r>
            <a:r>
              <a:rPr lang="en-US" altLang="ja-JP" sz="11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     </a:t>
            </a:r>
          </a:p>
          <a:p>
            <a:pPr algn="l"/>
            <a:r>
              <a:rPr lang="ja-JP" altLang="en-US" sz="11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 </a:t>
            </a:r>
            <a:r>
              <a:rPr lang="ja-JP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会 場</a:t>
            </a:r>
            <a:r>
              <a:rPr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1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1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1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京都市文化財建造物保存技術研修センター</a:t>
            </a:r>
            <a:r>
              <a:rPr lang="ja-JP" altLang="en-US" sz="1100" dirty="0">
                <a:solidFill>
                  <a:prstClr val="black"/>
                </a:solidFill>
                <a:latin typeface="AR P宋朝体M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100" dirty="0">
              <a:solidFill>
                <a:prstClr val="black"/>
              </a:solidFill>
              <a:latin typeface="AR P宋朝体M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l"/>
            <a:endParaRPr lang="en-US" altLang="ja-JP" sz="11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63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r>
              <a:rPr lang="en-US" altLang="ja-JP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明朝" panose="02020609040205080304" pitchFamily="17" charset="-128"/>
                <a:cs typeface="Times New Roman" panose="02020603050405020304" pitchFamily="18" charset="0"/>
              </a:rPr>
              <a:t>3.</a:t>
            </a:r>
            <a:r>
              <a:rPr lang="ja-JP" altLang="ja-JP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  <a:ea typeface="AR P宋朝体M"/>
                <a:cs typeface="Times New Roman" panose="02020603050405020304" pitchFamily="18" charset="0"/>
              </a:rPr>
              <a:t>檜皮採取実演見学会 </a:t>
            </a:r>
            <a:r>
              <a:rPr lang="ja-JP" altLang="en-US" sz="14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  <a:ea typeface="AR P宋朝体M"/>
                <a:cs typeface="Times New Roman" panose="02020603050405020304" pitchFamily="18" charset="0"/>
              </a:rPr>
              <a:t>　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AR P宋朝体M"/>
                <a:cs typeface="Times New Roman" panose="02020603050405020304" pitchFamily="18" charset="0"/>
              </a:rPr>
              <a:t>12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P宋朝体M"/>
                <a:ea typeface="AR P宋朝体M"/>
                <a:cs typeface="Times New Roman" panose="02020603050405020304" pitchFamily="18" charset="0"/>
              </a:rPr>
              <a:t>月８日（日）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ＭＳ Ｐゴシック" panose="020B060007020508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：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00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～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15</a:t>
            </a:r>
            <a:r>
              <a:rPr lang="ja-JP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：</a:t>
            </a:r>
            <a:r>
              <a:rPr lang="en-US" altLang="ja-JP" sz="14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P宋朝体M"/>
                <a:ea typeface="AR P宋朝体M"/>
                <a:cs typeface="Times New Roman" panose="02020603050405020304" pitchFamily="18" charset="0"/>
              </a:rPr>
              <a:t>00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宋朝体M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kumimoji="0" lang="ja-JP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※対象者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  </a:t>
            </a:r>
            <a:r>
              <a:rPr kumimoji="0" lang="ja-JP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：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 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一般</a:t>
            </a:r>
            <a:endParaRPr kumimoji="0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ＭＳ Ｐゴシック" panose="020B0600070205080204" pitchFamily="50" charset="-128"/>
            </a:endParaRPr>
          </a:p>
          <a:p>
            <a:pPr algn="l"/>
            <a:r>
              <a:rPr lang="ja-JP" altLang="en-US" sz="975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  </a:t>
            </a:r>
            <a:r>
              <a:rPr lang="ja-JP" altLang="en-US" sz="9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会場</a:t>
            </a:r>
            <a:r>
              <a:rPr lang="ja-JP" altLang="en-US" sz="8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1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altLang="en-US" sz="11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1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園城寺境内　（滋賀県大津市）　</a:t>
            </a:r>
            <a:r>
              <a:rPr lang="en-US" altLang="ja-JP" sz="10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雨天時中止</a:t>
            </a:r>
            <a:endParaRPr lang="en-US" altLang="ja-JP" sz="1100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defTabSz="371502">
              <a:defRPr/>
            </a:pPr>
            <a:r>
              <a:rPr lang="ja-JP" altLang="en-US" sz="1100" b="1" kern="100" dirty="0"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sz="11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anose="020B0600070205080204" pitchFamily="50" charset="-128"/>
              </a:rPr>
              <a:t>　　　　　　</a:t>
            </a:r>
            <a:endParaRPr lang="ja-JP" altLang="ja-JP" sz="1463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5EEB5F59-6DC9-67FC-1740-5272C9164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88" y="8479126"/>
            <a:ext cx="3212227" cy="13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>
              <a:lnSpc>
                <a:spcPts val="1381"/>
              </a:lnSpc>
            </a:pPr>
            <a:r>
              <a:rPr lang="ja-JP" altLang="en-US" sz="813" b="1" kern="100" dirty="0">
                <a:latin typeface="+mn-ea"/>
                <a:cs typeface="Times New Roman" panose="02020603050405020304" pitchFamily="18" charset="0"/>
              </a:rPr>
              <a:t>主催</a:t>
            </a:r>
            <a:r>
              <a:rPr lang="ja-JP" altLang="en-US" sz="813" b="1" kern="100" dirty="0">
                <a:solidFill>
                  <a:srgbClr val="17365D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ja-JP" altLang="en-US" sz="813" b="1" kern="100" dirty="0">
                <a:latin typeface="+mn-ea"/>
                <a:cs typeface="Times New Roman" panose="02020603050405020304" pitchFamily="18" charset="0"/>
              </a:rPr>
              <a:t>公益社団法人全国社寺等屋根工事技術保存会</a:t>
            </a:r>
            <a:endParaRPr lang="ja-JP" altLang="en-US" sz="813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381"/>
              </a:lnSpc>
            </a:pPr>
            <a:r>
              <a:rPr lang="ja-JP" altLang="en-US" sz="813" b="1" kern="100" dirty="0">
                <a:latin typeface="+mn-ea"/>
                <a:cs typeface="Times New Roman" panose="02020603050405020304" pitchFamily="18" charset="0"/>
              </a:rPr>
              <a:t>共催   京都市</a:t>
            </a:r>
            <a:endParaRPr lang="ja-JP" altLang="en-US" sz="813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381"/>
              </a:lnSpc>
            </a:pPr>
            <a:r>
              <a:rPr lang="ja-JP" altLang="en-US" sz="813" b="1" kern="100" dirty="0">
                <a:latin typeface="+mn-ea"/>
                <a:cs typeface="Times New Roman" panose="02020603050405020304" pitchFamily="18" charset="0"/>
              </a:rPr>
              <a:t>後援   京都府教育委員会・京都市教育委員会</a:t>
            </a:r>
            <a:endParaRPr lang="ja-JP" altLang="en-US" sz="813" kern="100" dirty="0">
              <a:latin typeface="+mn-ea"/>
              <a:cs typeface="Times New Roman" panose="02020603050405020304" pitchFamily="18" charset="0"/>
            </a:endParaRPr>
          </a:p>
          <a:p>
            <a:pPr indent="283786" algn="just">
              <a:lnSpc>
                <a:spcPts val="1381"/>
              </a:lnSpc>
            </a:pPr>
            <a:r>
              <a:rPr lang="ja-JP" altLang="en-US" sz="813" b="1" kern="100" dirty="0">
                <a:latin typeface="+mn-ea"/>
                <a:cs typeface="Times New Roman" panose="02020603050405020304" pitchFamily="18" charset="0"/>
              </a:rPr>
              <a:t>林野庁 近畿中国森林管理局 京都大阪森林管理事務所</a:t>
            </a:r>
            <a:endParaRPr lang="ja-JP" altLang="en-US" sz="813" kern="100" dirty="0">
              <a:latin typeface="+mn-ea"/>
              <a:cs typeface="Times New Roman" panose="02020603050405020304" pitchFamily="18" charset="0"/>
            </a:endParaRPr>
          </a:p>
          <a:p>
            <a:pPr indent="283786" algn="just">
              <a:lnSpc>
                <a:spcPts val="1381"/>
              </a:lnSpc>
            </a:pPr>
            <a:r>
              <a:rPr lang="ja-JP" altLang="en-US" sz="813" b="1" kern="100" dirty="0">
                <a:latin typeface="+mn-ea"/>
                <a:cs typeface="Times New Roman" panose="02020603050405020304" pitchFamily="18" charset="0"/>
              </a:rPr>
              <a:t>公益財団法人　大学コンソーシアム京都</a:t>
            </a:r>
            <a:endParaRPr lang="ja-JP" altLang="en-US" sz="813" kern="100" dirty="0">
              <a:latin typeface="+mn-ea"/>
              <a:cs typeface="Times New Roman" panose="02020603050405020304" pitchFamily="18" charset="0"/>
            </a:endParaRPr>
          </a:p>
          <a:p>
            <a:pPr indent="283786" algn="just">
              <a:lnSpc>
                <a:spcPts val="1381"/>
              </a:lnSpc>
            </a:pPr>
            <a:r>
              <a:rPr lang="ja-JP" altLang="en-US" sz="813" b="1" kern="100" dirty="0">
                <a:latin typeface="+mn-ea"/>
                <a:cs typeface="Times New Roman" panose="02020603050405020304" pitchFamily="18" charset="0"/>
              </a:rPr>
              <a:t>公益財団法人　京都古文化保存協会</a:t>
            </a:r>
            <a:endParaRPr lang="ja-JP" altLang="en-US" sz="813" kern="100" dirty="0">
              <a:latin typeface="+mn-ea"/>
              <a:cs typeface="Times New Roman" panose="02020603050405020304" pitchFamily="18" charset="0"/>
            </a:endParaRPr>
          </a:p>
          <a:p>
            <a:pPr indent="283786" algn="just">
              <a:lnSpc>
                <a:spcPts val="1381"/>
              </a:lnSpc>
            </a:pPr>
            <a:r>
              <a:rPr lang="ja-JP" altLang="en-US" sz="813" b="1" kern="100" dirty="0">
                <a:latin typeface="+mn-ea"/>
                <a:cs typeface="Times New Roman" panose="02020603050405020304" pitchFamily="18" charset="0"/>
              </a:rPr>
              <a:t>公益財団法人　京都市文化観光資源保護財団</a:t>
            </a:r>
            <a:endParaRPr lang="ja-JP" altLang="en-US" sz="813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FC8ED73-31D8-72FD-A17C-2AEB3016EEE7}"/>
              </a:ext>
            </a:extLst>
          </p:cNvPr>
          <p:cNvSpPr txBox="1"/>
          <p:nvPr/>
        </p:nvSpPr>
        <p:spPr>
          <a:xfrm>
            <a:off x="3463979" y="8571310"/>
            <a:ext cx="3279333" cy="106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900" u="sng" dirty="0">
                <a:latin typeface="+mn-ea"/>
                <a:cs typeface="Times New Roman" panose="02020603050405020304" pitchFamily="18" charset="0"/>
              </a:rPr>
              <a:t>お問合せ</a:t>
            </a:r>
            <a:endParaRPr lang="en-US" altLang="ja-JP" sz="900" u="sng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ja-JP" altLang="ja-JP" sz="1138" b="1" dirty="0">
                <a:latin typeface="+mn-ea"/>
                <a:cs typeface="Times New Roman" panose="02020603050405020304" pitchFamily="18" charset="0"/>
              </a:rPr>
              <a:t>公益社団法人 全国社寺等屋根工事技術保存会</a:t>
            </a:r>
            <a:endParaRPr lang="ja-JP" altLang="ja-JP" sz="1138" dirty="0">
              <a:latin typeface="+mn-ea"/>
              <a:cs typeface="ＭＳ Ｐゴシック" panose="020B0600070205080204" pitchFamily="50" charset="-128"/>
            </a:endParaRPr>
          </a:p>
          <a:p>
            <a:pPr indent="113514"/>
            <a:r>
              <a:rPr lang="en-US" altLang="ja-JP" sz="1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TEL : 075-541-7727</a:t>
            </a:r>
            <a:r>
              <a:rPr lang="ja-JP" altLang="ja-JP" sz="1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endParaRPr lang="ja-JP" altLang="ja-JP" sz="1000" dirty="0">
              <a:latin typeface="+mn-ea"/>
              <a:cs typeface="ＭＳ Ｐゴシック" panose="020B0600070205080204" pitchFamily="50" charset="-128"/>
            </a:endParaRPr>
          </a:p>
          <a:p>
            <a:pPr indent="56757"/>
            <a:r>
              <a:rPr lang="ja-JP" altLang="en-US" sz="1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FAX : 075-532-4064  </a:t>
            </a:r>
            <a:endParaRPr lang="ja-JP" altLang="ja-JP" sz="1000" dirty="0">
              <a:latin typeface="+mn-ea"/>
              <a:cs typeface="ＭＳ Ｐゴシック" panose="020B0600070205080204" pitchFamily="50" charset="-128"/>
            </a:endParaRPr>
          </a:p>
          <a:p>
            <a:pPr marL="108355"/>
            <a:r>
              <a:rPr lang="en-US" altLang="ja-JP" sz="1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URL</a:t>
            </a:r>
            <a:r>
              <a:rPr lang="ja-JP" altLang="ja-JP" sz="1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http://shajiyane-japan.org</a:t>
            </a:r>
            <a:endParaRPr lang="ja-JP" altLang="ja-JP" sz="1000" dirty="0">
              <a:latin typeface="+mn-ea"/>
              <a:cs typeface="ＭＳ Ｐゴシック" panose="020B0600070205080204" pitchFamily="50" charset="-128"/>
            </a:endParaRPr>
          </a:p>
          <a:p>
            <a:pPr marL="108355"/>
            <a:r>
              <a:rPr lang="en-US" altLang="ja-JP" sz="1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E-Mail :  </a:t>
            </a:r>
            <a:r>
              <a:rPr lang="en-US" altLang="ja-JP" sz="1000" b="1" u="sng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  <a:hlinkClick r:id="rId4"/>
              </a:rPr>
              <a:t>info@shajiyane-japan.org</a:t>
            </a:r>
            <a:endParaRPr lang="ja-JP" altLang="ja-JP" sz="1000" dirty="0">
              <a:latin typeface="+mn-ea"/>
              <a:cs typeface="ＭＳ Ｐゴシック" panose="020B060007020508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5473A22-DB93-237F-8546-C3468F55A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198" y="9112881"/>
            <a:ext cx="445047" cy="44504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14B0BD-65A7-C24C-3205-5DC1340196D6}"/>
              </a:ext>
            </a:extLst>
          </p:cNvPr>
          <p:cNvSpPr txBox="1"/>
          <p:nvPr/>
        </p:nvSpPr>
        <p:spPr>
          <a:xfrm>
            <a:off x="2693766" y="9706355"/>
            <a:ext cx="4539343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731" kern="100" dirty="0">
                <a:latin typeface="+mn-ea"/>
                <a:cs typeface="Times New Roman" panose="02020603050405020304" pitchFamily="18" charset="0"/>
              </a:rPr>
              <a:t>これは令和</a:t>
            </a:r>
            <a:r>
              <a:rPr lang="en-US" altLang="ja-JP" sz="731" kern="100" dirty="0">
                <a:latin typeface="+mn-ea"/>
                <a:cs typeface="Times New Roman" panose="02020603050405020304" pitchFamily="18" charset="0"/>
              </a:rPr>
              <a:t>6</a:t>
            </a:r>
            <a:r>
              <a:rPr lang="ja-JP" altLang="ja-JP" sz="731" kern="100" dirty="0">
                <a:latin typeface="+mn-ea"/>
                <a:cs typeface="Times New Roman" panose="02020603050405020304" pitchFamily="18" charset="0"/>
              </a:rPr>
              <a:t>年「ふるさと文化財の森システム推進事業」の普及啓発委託事業により作成しました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BE80126-70EB-8C87-822B-EADE9E4BA678}"/>
              </a:ext>
            </a:extLst>
          </p:cNvPr>
          <p:cNvSpPr txBox="1"/>
          <p:nvPr/>
        </p:nvSpPr>
        <p:spPr>
          <a:xfrm>
            <a:off x="1131650" y="4758180"/>
            <a:ext cx="603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明朝E" panose="02020900000000000000" pitchFamily="18" charset="-128"/>
                <a:ea typeface="HGS明朝E" panose="02020900000000000000" pitchFamily="18" charset="-128"/>
              </a:rPr>
              <a:t>京都市文化財建造物保存技術研修センター</a:t>
            </a:r>
            <a:r>
              <a:rPr kumimoji="1" lang="ja-JP" altLang="en-US" sz="813" dirty="0">
                <a:latin typeface="HGS明朝E" panose="02020900000000000000" pitchFamily="18" charset="-128"/>
                <a:ea typeface="HGS明朝E" panose="02020900000000000000" pitchFamily="18" charset="-128"/>
              </a:rPr>
              <a:t>（</a:t>
            </a:r>
            <a:r>
              <a:rPr kumimoji="1" lang="ja-JP" altLang="en-US" sz="1000" dirty="0">
                <a:latin typeface="HGS明朝E" panose="02020900000000000000" pitchFamily="18" charset="-128"/>
                <a:ea typeface="HGS明朝E" panose="02020900000000000000" pitchFamily="18" charset="-128"/>
              </a:rPr>
              <a:t>京都市東山区清水</a:t>
            </a:r>
            <a:r>
              <a:rPr kumimoji="1" lang="en-US" altLang="ja-JP" sz="1000" dirty="0">
                <a:latin typeface="HGS明朝E" panose="02020900000000000000" pitchFamily="18" charset="-128"/>
                <a:ea typeface="HGS明朝E" panose="02020900000000000000" pitchFamily="18" charset="-128"/>
              </a:rPr>
              <a:t>2</a:t>
            </a:r>
            <a:r>
              <a:rPr kumimoji="1" lang="ja-JP" altLang="en-US" sz="1000" dirty="0">
                <a:latin typeface="HGS明朝E" panose="02020900000000000000" pitchFamily="18" charset="-128"/>
                <a:ea typeface="HGS明朝E" panose="02020900000000000000" pitchFamily="18" charset="-128"/>
              </a:rPr>
              <a:t>丁目</a:t>
            </a:r>
            <a:r>
              <a:rPr kumimoji="1" lang="en-US" altLang="ja-JP" sz="1000" dirty="0">
                <a:latin typeface="HGS明朝E" panose="02020900000000000000" pitchFamily="18" charset="-128"/>
                <a:ea typeface="HGS明朝E" panose="02020900000000000000" pitchFamily="18" charset="-128"/>
              </a:rPr>
              <a:t>205-5</a:t>
            </a:r>
            <a:r>
              <a:rPr kumimoji="1" lang="ja-JP" altLang="en-US" sz="1000" dirty="0">
                <a:latin typeface="HGS明朝E" panose="02020900000000000000" pitchFamily="18" charset="-128"/>
                <a:ea typeface="HGS明朝E" panose="02020900000000000000" pitchFamily="18" charset="-128"/>
              </a:rPr>
              <a:t>）</a:t>
            </a:r>
            <a:endParaRPr kumimoji="1" lang="en-US" altLang="ja-JP" sz="1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ja-JP" altLang="en-US" sz="1200" dirty="0">
                <a:latin typeface="HGS明朝E" panose="02020900000000000000" pitchFamily="18" charset="-128"/>
                <a:ea typeface="HGS明朝E" panose="02020900000000000000" pitchFamily="18" charset="-128"/>
              </a:rPr>
              <a:t>清水寺（仁王門周辺）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1CD3361-756B-1774-25BA-9548B4D99D8B}"/>
              </a:ext>
            </a:extLst>
          </p:cNvPr>
          <p:cNvSpPr txBox="1"/>
          <p:nvPr/>
        </p:nvSpPr>
        <p:spPr>
          <a:xfrm>
            <a:off x="2923975" y="4550686"/>
            <a:ext cx="1010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S明朝E" panose="02020900000000000000" pitchFamily="18" charset="-128"/>
                <a:ea typeface="HGS明朝E" panose="02020900000000000000" pitchFamily="18" charset="-128"/>
              </a:rPr>
              <a:t>開催場所</a:t>
            </a:r>
          </a:p>
        </p:txBody>
      </p:sp>
    </p:spTree>
    <p:extLst>
      <p:ext uri="{BB962C8B-B14F-4D97-AF65-F5344CB8AC3E}">
        <p14:creationId xmlns:p14="http://schemas.microsoft.com/office/powerpoint/2010/main" val="429180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360</TotalTime>
  <Words>382</Words>
  <Application>Microsoft Office PowerPoint</Application>
  <PresentationFormat>A4 210 x 297 mm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AR P宋朝体M</vt:lpstr>
      <vt:lpstr>HGP創英角ｺﾞｼｯｸUB</vt:lpstr>
      <vt:lpstr>HGS明朝E</vt:lpstr>
      <vt:lpstr>HG明朝B</vt:lpstr>
      <vt:lpstr>ＭＳ Ｐゴシック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社寺屋根保存会 公益社団法人</dc:creator>
  <cp:lastModifiedBy>社寺屋根保存会 公益社団法人</cp:lastModifiedBy>
  <cp:revision>40</cp:revision>
  <cp:lastPrinted>2024-07-30T00:40:46Z</cp:lastPrinted>
  <dcterms:created xsi:type="dcterms:W3CDTF">2024-05-24T00:13:14Z</dcterms:created>
  <dcterms:modified xsi:type="dcterms:W3CDTF">2024-07-30T01:02:42Z</dcterms:modified>
</cp:coreProperties>
</file>